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84" r:id="rId3"/>
    <p:sldId id="269" r:id="rId4"/>
    <p:sldId id="273" r:id="rId5"/>
    <p:sldId id="275" r:id="rId6"/>
    <p:sldId id="281" r:id="rId7"/>
    <p:sldId id="305" r:id="rId8"/>
    <p:sldId id="279" r:id="rId9"/>
    <p:sldId id="268" r:id="rId10"/>
    <p:sldId id="339" r:id="rId11"/>
    <p:sldId id="271" r:id="rId12"/>
    <p:sldId id="270" r:id="rId13"/>
    <p:sldId id="290" r:id="rId14"/>
    <p:sldId id="296" r:id="rId15"/>
    <p:sldId id="322" r:id="rId16"/>
    <p:sldId id="295" r:id="rId17"/>
    <p:sldId id="297" r:id="rId18"/>
    <p:sldId id="323" r:id="rId19"/>
    <p:sldId id="346" r:id="rId20"/>
    <p:sldId id="341" r:id="rId21"/>
    <p:sldId id="342" r:id="rId22"/>
    <p:sldId id="343" r:id="rId23"/>
    <p:sldId id="344" r:id="rId24"/>
    <p:sldId id="329" r:id="rId25"/>
    <p:sldId id="34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0"/>
    <p:restoredTop sz="94807"/>
  </p:normalViewPr>
  <p:slideViewPr>
    <p:cSldViewPr snapToGrid="0" snapToObjects="1">
      <p:cViewPr varScale="1">
        <p:scale>
          <a:sx n="124" d="100"/>
          <a:sy n="124" d="100"/>
        </p:scale>
        <p:origin x="14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ockman, Mark (stockmma)" userId="25002097-9082-419a-aa53-761f337cda40" providerId="ADAL" clId="{B13719F1-1917-EE46-A6A6-04046036749E}"/>
    <pc:docChg chg="addSld modSld">
      <pc:chgData name="Stockman, Mark (stockmma)" userId="25002097-9082-419a-aa53-761f337cda40" providerId="ADAL" clId="{B13719F1-1917-EE46-A6A6-04046036749E}" dt="2022-08-29T13:44:49.392" v="17" actId="14100"/>
      <pc:docMkLst>
        <pc:docMk/>
      </pc:docMkLst>
      <pc:sldChg chg="addSp modSp new mod">
        <pc:chgData name="Stockman, Mark (stockmma)" userId="25002097-9082-419a-aa53-761f337cda40" providerId="ADAL" clId="{B13719F1-1917-EE46-A6A6-04046036749E}" dt="2022-08-29T13:44:49.392" v="17" actId="14100"/>
        <pc:sldMkLst>
          <pc:docMk/>
          <pc:sldMk cId="1982714705" sldId="345"/>
        </pc:sldMkLst>
        <pc:picChg chg="add mod">
          <ac:chgData name="Stockman, Mark (stockmma)" userId="25002097-9082-419a-aa53-761f337cda40" providerId="ADAL" clId="{B13719F1-1917-EE46-A6A6-04046036749E}" dt="2022-08-29T13:44:49.392" v="17" actId="14100"/>
          <ac:picMkLst>
            <pc:docMk/>
            <pc:sldMk cId="1982714705" sldId="345"/>
            <ac:picMk id="4" creationId="{FCE3EAFE-E1D6-2CD7-F4D0-4739BDFED44F}"/>
          </ac:picMkLst>
        </pc:picChg>
      </pc:sldChg>
      <pc:sldChg chg="modSp new mod">
        <pc:chgData name="Stockman, Mark (stockmma)" userId="25002097-9082-419a-aa53-761f337cda40" providerId="ADAL" clId="{B13719F1-1917-EE46-A6A6-04046036749E}" dt="2022-08-29T13:43:43.786" v="13" actId="20577"/>
        <pc:sldMkLst>
          <pc:docMk/>
          <pc:sldMk cId="2933772722" sldId="346"/>
        </pc:sldMkLst>
        <pc:spChg chg="mod">
          <ac:chgData name="Stockman, Mark (stockmma)" userId="25002097-9082-419a-aa53-761f337cda40" providerId="ADAL" clId="{B13719F1-1917-EE46-A6A6-04046036749E}" dt="2022-08-29T13:43:43.786" v="13" actId="20577"/>
          <ac:spMkLst>
            <pc:docMk/>
            <pc:sldMk cId="2933772722" sldId="346"/>
            <ac:spMk id="2" creationId="{73CB203A-7BB4-36FC-E164-9A0E067A0308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CCEC-AB4E-B86F-32A7DCD2FF41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CCEC-AB4E-B86F-32A7DCD2FF41}"/>
              </c:ext>
            </c:extLst>
          </c:dPt>
          <c:cat>
            <c:strRef>
              <c:f>Sheet1!$B$4:$B$7</c:f>
              <c:strCache>
                <c:ptCount val="4"/>
                <c:pt idx="0">
                  <c:v>Ability</c:v>
                </c:pt>
                <c:pt idx="1">
                  <c:v>Interest</c:v>
                </c:pt>
                <c:pt idx="2">
                  <c:v>Morality</c:v>
                </c:pt>
                <c:pt idx="3">
                  <c:v>Deterrence</c:v>
                </c:pt>
              </c:strCache>
            </c:strRef>
          </c:cat>
          <c:val>
            <c:numRef>
              <c:f>Sheet1!$E$4:$E$7</c:f>
              <c:numCache>
                <c:formatCode>General</c:formatCode>
                <c:ptCount val="4"/>
                <c:pt idx="0">
                  <c:v>38</c:v>
                </c:pt>
                <c:pt idx="1">
                  <c:v>36</c:v>
                </c:pt>
                <c:pt idx="2">
                  <c:v>31</c:v>
                </c:pt>
                <c:pt idx="3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CEC-AB4E-B86F-32A7DCD2FF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103096976"/>
        <c:axId val="104426368"/>
      </c:barChart>
      <c:catAx>
        <c:axId val="1030969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426368"/>
        <c:crosses val="autoZero"/>
        <c:auto val="1"/>
        <c:lblAlgn val="ctr"/>
        <c:lblOffset val="100"/>
        <c:noMultiLvlLbl val="0"/>
      </c:catAx>
      <c:valAx>
        <c:axId val="104426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9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7.tiff>
</file>

<file path=ppt/media/image2.tiff>
</file>

<file path=ppt/media/image20.tiff>
</file>

<file path=ppt/media/image21.tiff>
</file>

<file path=ppt/media/image22.tiff>
</file>

<file path=ppt/media/image23.tiff>
</file>

<file path=ppt/media/image24.png>
</file>

<file path=ppt/media/image3.png>
</file>

<file path=ppt/media/image4.png>
</file>

<file path=ppt/media/image6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74E61-3872-2441-8FAC-64D41DA7048F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1D22C-5A4A-F84C-AC2E-B397934D33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48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9718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8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ＭＳ Ｐゴシック" charset="-128"/>
                <a:cs typeface="ＭＳ Ｐゴシック" charset="-128"/>
              </a:rPr>
              <a:t>Study when I thought offenders mattered</a:t>
            </a:r>
          </a:p>
          <a:p>
            <a:r>
              <a:rPr lang="en-US" altLang="en-US">
                <a:ea typeface="ＭＳ Ｐゴシック" charset="-128"/>
                <a:cs typeface="ＭＳ Ｐゴシック" charset="-128"/>
              </a:rPr>
              <a:t>These your future employees</a:t>
            </a: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fld id="{8E22A4EB-476A-D24D-9DCC-34996921F648}" type="slidenum">
              <a:rPr lang="en-US" altLang="en-US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6254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B1D22C-5A4A-F84C-AC2E-B397934D33A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16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a typeface="ＭＳ Ｐゴシック" charset="-128"/>
                <a:cs typeface="ＭＳ Ｐゴシック" charset="-128"/>
              </a:rPr>
              <a:t>Maybe you are ok, but your supply chain? Shadow IT?</a:t>
            </a:r>
          </a:p>
          <a:p>
            <a:r>
              <a:rPr lang="en-US" altLang="en-US">
                <a:ea typeface="ＭＳ Ｐゴシック" charset="-128"/>
                <a:cs typeface="ＭＳ Ｐゴシック" charset="-128"/>
              </a:rPr>
              <a:t>Hypothesis based on crime prevention literature.</a:t>
            </a:r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fld id="{CCBA8569-D726-7549-90E5-748DBD1482B2}" type="slidenum">
              <a:rPr lang="en-US" altLang="en-US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2653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>
                <a:ea typeface="ＭＳ Ｐゴシック" charset="-128"/>
              </a:rPr>
              <a:t>Experian too, lack of attention on cyber after acquisitions</a:t>
            </a: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</a:pPr>
            <a:fld id="{A11A06D5-3A01-5E4B-922B-55AABE6003C2}" type="slidenum">
              <a:rPr lang="en-US" altLang="en-US">
                <a:latin typeface="Calibri" charset="0"/>
              </a:rPr>
              <a:pPr>
                <a:spcBef>
                  <a:spcPct val="0"/>
                </a:spcBef>
              </a:pPr>
              <a:t>18</a:t>
            </a:fld>
            <a:endParaRPr lang="en-US" alt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1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1D22C-5A4A-F84C-AC2E-B397934D33A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44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5379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9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905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8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049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6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07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787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64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7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3C2CD-5432-2143-874D-BE5EE03FDE5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AA7A1-B521-F045-86A7-D51307D80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ybercrime.gov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ic3.gov/" TargetMode="External"/><Relationship Id="rId3" Type="http://schemas.openxmlformats.org/officeDocument/2006/relationships/hyperlink" Target="https://www.fbi.gov/investigate/cyber" TargetMode="External"/><Relationship Id="rId7" Type="http://schemas.openxmlformats.org/officeDocument/2006/relationships/hyperlink" Target="http://www.secretservice.gov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justice.gov/criminal/cybercrime/" TargetMode="External"/><Relationship Id="rId5" Type="http://schemas.openxmlformats.org/officeDocument/2006/relationships/hyperlink" Target="http://www.us-cert.gov/" TargetMode="External"/><Relationship Id="rId4" Type="http://schemas.openxmlformats.org/officeDocument/2006/relationships/hyperlink" Target="http://www.infragard.net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1512" y="2644775"/>
            <a:ext cx="7772400" cy="1470025"/>
          </a:xfrm>
        </p:spPr>
        <p:txBody>
          <a:bodyPr/>
          <a:lstStyle/>
          <a:p>
            <a:pPr algn="r"/>
            <a:r>
              <a:rPr lang="en-US" dirty="0"/>
              <a:t>Criminological Perspective to Cybersecurity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72559" y="6407822"/>
            <a:ext cx="2771441" cy="450178"/>
          </a:xfrm>
        </p:spPr>
        <p:txBody>
          <a:bodyPr>
            <a:normAutofit lnSpcReduction="10000"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65989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crime rate per 100k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DE8F8BDA-70AF-8440-8A02-1D33AC350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283" y="1718742"/>
            <a:ext cx="67056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5190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Crime Science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Routine activity theory</a:t>
            </a:r>
          </a:p>
          <a:p>
            <a:pPr lvl="1"/>
            <a:r>
              <a:rPr lang="en-US" dirty="0"/>
              <a:t>Rational Choice/Behavioral Economics</a:t>
            </a:r>
          </a:p>
          <a:p>
            <a:pPr lvl="1"/>
            <a:r>
              <a:rPr lang="en-US" dirty="0"/>
              <a:t>Opportunity -&gt; Crime</a:t>
            </a:r>
          </a:p>
          <a:p>
            <a:pPr lvl="1"/>
            <a:r>
              <a:rPr lang="en-US" dirty="0"/>
              <a:t>Cohen &amp; </a:t>
            </a:r>
            <a:r>
              <a:rPr lang="en-US" dirty="0" err="1"/>
              <a:t>Felson</a:t>
            </a:r>
            <a:endParaRPr lang="en-US" dirty="0"/>
          </a:p>
          <a:p>
            <a:pPr lvl="1"/>
            <a:r>
              <a:rPr lang="en-US" dirty="0"/>
              <a:t>Eck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Situational crime </a:t>
            </a:r>
            <a:br>
              <a:rPr lang="en-US" dirty="0"/>
            </a:br>
            <a:r>
              <a:rPr lang="en-US" dirty="0"/>
              <a:t>prevention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793" y="2757498"/>
            <a:ext cx="4267200" cy="355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8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Situational Crime Prevention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" y="1600200"/>
            <a:ext cx="8616950" cy="4840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4475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crime rate per 100k</a:t>
            </a:r>
          </a:p>
        </p:txBody>
      </p:sp>
      <p:pic>
        <p:nvPicPr>
          <p:cNvPr id="5" name="Picture 7">
            <a:extLst>
              <a:ext uri="{FF2B5EF4-FFF2-40B4-BE49-F238E27FC236}">
                <a16:creationId xmlns:a16="http://schemas.microsoft.com/office/drawing/2014/main" id="{DE8F8BDA-70AF-8440-8A02-1D33AC350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283" y="1718742"/>
            <a:ext cx="6705600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5292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064806" y="6581001"/>
            <a:ext cx="40791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US" altLang="en-US" sz="1200" dirty="0">
                <a:latin typeface="+mn-lt"/>
                <a:cs typeface="+mn-cs"/>
              </a:rPr>
              <a:t>Stockman, Holt, Mackey, &amp; Holiday, 2013 </a:t>
            </a:r>
            <a:r>
              <a:rPr lang="en-US" altLang="en-US" sz="1200" dirty="0" err="1">
                <a:latin typeface="+mn-lt"/>
                <a:cs typeface="+mn-cs"/>
              </a:rPr>
              <a:t>Cyberdeviance</a:t>
            </a:r>
            <a:r>
              <a:rPr lang="en-US" altLang="en-US" sz="1200" dirty="0">
                <a:latin typeface="+mn-lt"/>
                <a:cs typeface="+mn-cs"/>
              </a:rPr>
              <a:t> Study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649656"/>
              </p:ext>
            </p:extLst>
          </p:nvPr>
        </p:nvGraphicFramePr>
        <p:xfrm>
          <a:off x="898885" y="704850"/>
          <a:ext cx="3053990" cy="4994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4035" name="TextBox 1"/>
          <p:cNvSpPr txBox="1">
            <a:spLocks noChangeArrowheads="1"/>
          </p:cNvSpPr>
          <p:nvPr/>
        </p:nvSpPr>
        <p:spPr bwMode="auto">
          <a:xfrm>
            <a:off x="4344988" y="1423988"/>
            <a:ext cx="37973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i="1">
                <a:latin typeface="Calibri" charset="0"/>
              </a:rPr>
              <a:t>“I’ve never had the need, skillset, or knowledge”</a:t>
            </a:r>
          </a:p>
        </p:txBody>
      </p:sp>
      <p:sp>
        <p:nvSpPr>
          <p:cNvPr id="44036" name="TextBox 6"/>
          <p:cNvSpPr txBox="1">
            <a:spLocks noChangeArrowheads="1"/>
          </p:cNvSpPr>
          <p:nvPr/>
        </p:nvSpPr>
        <p:spPr bwMode="auto">
          <a:xfrm>
            <a:off x="4344988" y="4387850"/>
            <a:ext cx="37973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i="1">
                <a:latin typeface="Calibri" charset="0"/>
              </a:rPr>
              <a:t>“Been too busy to learn”</a:t>
            </a:r>
          </a:p>
        </p:txBody>
      </p:sp>
      <p:sp>
        <p:nvSpPr>
          <p:cNvPr id="44037" name="TextBox 7"/>
          <p:cNvSpPr txBox="1">
            <a:spLocks noChangeArrowheads="1"/>
          </p:cNvSpPr>
          <p:nvPr/>
        </p:nvSpPr>
        <p:spPr bwMode="auto">
          <a:xfrm>
            <a:off x="5022850" y="2660650"/>
            <a:ext cx="37973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i="1">
                <a:latin typeface="Calibri" charset="0"/>
              </a:rPr>
              <a:t>“Number 1 it is wrong. Number 2 I would have no idea where to start”</a:t>
            </a:r>
          </a:p>
        </p:txBody>
      </p:sp>
      <p:sp>
        <p:nvSpPr>
          <p:cNvPr id="44038" name="Title 3"/>
          <p:cNvSpPr>
            <a:spLocks noGrp="1"/>
          </p:cNvSpPr>
          <p:nvPr>
            <p:ph type="title"/>
          </p:nvPr>
        </p:nvSpPr>
        <p:spPr>
          <a:xfrm>
            <a:off x="28575" y="5486400"/>
            <a:ext cx="7848600" cy="1143000"/>
          </a:xfrm>
        </p:spPr>
        <p:txBody>
          <a:bodyPr/>
          <a:lstStyle/>
          <a:p>
            <a:pPr eaLnBrk="1" hangingPunct="1"/>
            <a:endParaRPr lang="en-US" altLang="en-US"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9616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94D87-7045-5E4E-A896-C7A85CAC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BA9FD-C3A9-6540-8FA6-98957235F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CDE16B-88BB-F642-8BE5-3FEB2D22D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25" y="1252258"/>
            <a:ext cx="8270516" cy="389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69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Cybervictimization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cs typeface="ＭＳ Ｐゴシック" charset="-128"/>
              </a:rPr>
              <a:t>Organizational decisions</a:t>
            </a:r>
          </a:p>
          <a:p>
            <a:r>
              <a:rPr lang="en-US" altLang="en-US" dirty="0">
                <a:cs typeface="ＭＳ Ｐゴシック" charset="-128"/>
              </a:rPr>
              <a:t>Non-malicious employee behavior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" t="3728" r="6456" b="5142"/>
          <a:stretch>
            <a:fillRect/>
          </a:stretch>
        </p:blipFill>
        <p:spPr bwMode="auto">
          <a:xfrm>
            <a:off x="3671888" y="2962275"/>
            <a:ext cx="5257800" cy="3597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881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>
          <a:xfrm>
            <a:off x="28575" y="5743580"/>
            <a:ext cx="7848600" cy="1143000"/>
          </a:xfrm>
        </p:spPr>
        <p:txBody>
          <a:bodyPr/>
          <a:lstStyle/>
          <a:p>
            <a:pPr algn="l"/>
            <a:r>
              <a:rPr lang="en-US" altLang="en-US">
                <a:cs typeface="ＭＳ Ｐゴシック" charset="-128"/>
              </a:rPr>
              <a:t>Why not follow best practice?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en-US" sz="4000">
                <a:cs typeface="ＭＳ Ｐゴシック" charset="-128"/>
              </a:rPr>
              <a:t>Incentive structure</a:t>
            </a:r>
          </a:p>
          <a:p>
            <a:pPr marL="0" indent="0">
              <a:buFontTx/>
              <a:buNone/>
            </a:pPr>
            <a:r>
              <a:rPr lang="en-US" altLang="en-US" sz="4000">
                <a:cs typeface="ＭＳ Ｐゴシック" charset="-128"/>
              </a:rPr>
              <a:t>Individual characteristics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025" y="3078163"/>
            <a:ext cx="75184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67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013" y="2132013"/>
            <a:ext cx="2311400" cy="231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925" y="3846513"/>
            <a:ext cx="2709863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7" r="56433"/>
          <a:stretch>
            <a:fillRect/>
          </a:stretch>
        </p:blipFill>
        <p:spPr bwMode="auto">
          <a:xfrm>
            <a:off x="6051550" y="1316038"/>
            <a:ext cx="2870200" cy="427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165600" y="6383985"/>
            <a:ext cx="264691" cy="369332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ln w="50800"/>
                <a:solidFill>
                  <a:schemeClr val="bg1">
                    <a:shade val="50000"/>
                  </a:schemeClr>
                </a:solidFill>
                <a:latin typeface="+mn-lt"/>
                <a:ea typeface="+mn-ea"/>
              </a:rPr>
              <a:t>t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868363"/>
            <a:ext cx="2922588" cy="126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49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135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675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203A-7BB4-36FC-E164-9A0E067A0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Pew Pew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D6FF5-1315-0223-EED1-FE85CB971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77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Decisions/Behavior?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</a:t>
            </a:r>
          </a:p>
          <a:p>
            <a:r>
              <a:rPr lang="en-US" dirty="0"/>
              <a:t>Criminals?</a:t>
            </a:r>
          </a:p>
          <a:p>
            <a:r>
              <a:rPr lang="en-US" dirty="0"/>
              <a:t>Victims?</a:t>
            </a:r>
          </a:p>
          <a:p>
            <a:r>
              <a:rPr lang="en-US" dirty="0"/>
              <a:t>Organizations?</a:t>
            </a:r>
          </a:p>
        </p:txBody>
      </p:sp>
    </p:spTree>
    <p:extLst>
      <p:ext uri="{BB962C8B-B14F-4D97-AF65-F5344CB8AC3E}">
        <p14:creationId xmlns:p14="http://schemas.microsoft.com/office/powerpoint/2010/main" val="384897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BBAC0-A224-F24C-9D57-208E046C4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15104-EC64-5145-A2B9-F9B05BF1E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DB6A4-3C67-0144-A05B-9B8425FFC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7103"/>
            <a:ext cx="9144000" cy="38908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305486-74FB-674F-942E-40327DFA2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0865"/>
            <a:ext cx="9144000" cy="254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132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C89CF-C688-9B47-A745-ED0BA1A2E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6C636-31AF-2F45-950B-EA8D30155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A2706E-584D-2641-A090-3B152FED4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41399"/>
            <a:ext cx="4635500" cy="49539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1518D7-9709-0649-A877-28FDAF58B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400084"/>
            <a:ext cx="4635500" cy="346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18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D9E65-C336-6D4E-8DBC-4F443349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F543E-D6B0-DC49-B164-61BF5D84E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0B95E-7549-9341-B72E-6EFAB70F6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43" y="1173480"/>
            <a:ext cx="8710914" cy="507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115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3451-C599-8C49-B0AA-0373AB86B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CCB1-A2F9-4A4A-B30E-46873417A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165FA-91F0-0944-8DBC-CBFEDA81D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" y="1643903"/>
            <a:ext cx="4588510" cy="4870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8CE9E6-F885-9F4F-B433-716ABCA42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065" y="556578"/>
            <a:ext cx="4588510" cy="487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33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title"/>
          </p:nvPr>
        </p:nvSpPr>
        <p:spPr>
          <a:xfrm>
            <a:off x="457201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D62BBD-E39D-E742-A1BF-138EB7AE4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855" y="750038"/>
            <a:ext cx="4001946" cy="51638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06F1CD-8553-C74D-8D8D-E5DD721CB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686" y="19368"/>
            <a:ext cx="4001945" cy="279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EFC144-E067-6B4F-AFB0-8434390A35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686" y="2815908"/>
            <a:ext cx="4001945" cy="24303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391A98-BE8E-FE4A-98DA-7084933EC9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686" y="5246239"/>
            <a:ext cx="4001945" cy="175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91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1500E-F994-C8F9-FC2F-8061D1180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61C47-E2E9-E0BB-12FE-2E9EBDA68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E3EAFE-E1D6-2CD7-F4D0-4739BDFE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639" y="-36815"/>
            <a:ext cx="5250094" cy="700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71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Crime Prevention?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Laws</a:t>
            </a:r>
          </a:p>
          <a:p>
            <a:r>
              <a:rPr lang="en-US" dirty="0"/>
              <a:t>Deterrence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Computer Fraud and Abuse Act</a:t>
            </a:r>
          </a:p>
          <a:p>
            <a:r>
              <a:rPr lang="en-US" dirty="0"/>
              <a:t>WPAFB</a:t>
            </a:r>
          </a:p>
        </p:txBody>
      </p:sp>
    </p:spTree>
    <p:extLst>
      <p:ext uri="{BB962C8B-B14F-4D97-AF65-F5344CB8AC3E}">
        <p14:creationId xmlns:p14="http://schemas.microsoft.com/office/powerpoint/2010/main" val="338726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rebuchet MS" charset="0"/>
                <a:ea typeface="ＭＳ Ｐゴシック" charset="0"/>
                <a:cs typeface="ＭＳ Ｐゴシック" charset="0"/>
              </a:rPr>
              <a:t>Computer Fraud and Abuse 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Inflicting damage</a:t>
            </a:r>
            <a:r>
              <a:rPr lang="en-US" i="1" dirty="0">
                <a:latin typeface="Trebuchet MS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to a </a:t>
            </a:r>
            <a:r>
              <a:rPr lang="en-US" i="1" dirty="0">
                <a:latin typeface="Trebuchet MS" charset="0"/>
                <a:ea typeface="ＭＳ Ｐゴシック" charset="0"/>
                <a:cs typeface="ＭＳ Ｐゴシック" charset="0"/>
              </a:rPr>
              <a:t>protected computer</a:t>
            </a:r>
          </a:p>
          <a:p>
            <a:pPr lvl="1"/>
            <a:r>
              <a:rPr lang="ja-JP" altLang="en-US" dirty="0">
                <a:latin typeface="Trebuchet MS" charset="0"/>
                <a:ea typeface="ＭＳ Ｐゴシック" charset="0"/>
              </a:rPr>
              <a:t>“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affects interstate or foreign commerce or communication of the US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”</a:t>
            </a:r>
            <a:endParaRPr lang="en-US" altLang="ja-JP" dirty="0">
              <a:latin typeface="Trebuchet MS" charset="0"/>
              <a:ea typeface="ＭＳ Ｐゴシック" charset="0"/>
            </a:endParaRPr>
          </a:p>
          <a:p>
            <a:pPr lvl="1"/>
            <a:endParaRPr lang="en-US" altLang="ja-JP" sz="1800" dirty="0">
              <a:latin typeface="Trebuchet MS" charset="0"/>
              <a:ea typeface="ＭＳ Ｐゴシック" charset="0"/>
            </a:endParaRPr>
          </a:p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Felony 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10 years (maximum) + fine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20 years for subsequent counts</a:t>
            </a:r>
          </a:p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Misdemeanor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1 year (maximum) + fine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10 years for subsequent counts</a:t>
            </a:r>
          </a:p>
          <a:p>
            <a:pPr lvl="1"/>
            <a:endParaRPr lang="en-US" dirty="0">
              <a:latin typeface="Trebuchet MS" charset="0"/>
              <a:ea typeface="ＭＳ Ｐゴシック" charset="0"/>
            </a:endParaRPr>
          </a:p>
          <a:p>
            <a:r>
              <a:rPr lang="en-US" altLang="ja-JP" dirty="0">
                <a:latin typeface="Trebuchet MS" charset="0"/>
                <a:ea typeface="ＭＳ Ｐゴシック" charset="0"/>
              </a:rPr>
              <a:t>Even threats and/or attempts illegal</a:t>
            </a:r>
          </a:p>
          <a:p>
            <a:pPr lvl="1"/>
            <a:endParaRPr lang="en-US" altLang="ja-JP" sz="1800" dirty="0">
              <a:latin typeface="Trebuchet MS" charset="0"/>
              <a:ea typeface="ＭＳ Ｐゴシック" charset="0"/>
            </a:endParaRPr>
          </a:p>
          <a:p>
            <a:endParaRPr lang="en-US" altLang="ja-JP" sz="2200" dirty="0">
              <a:latin typeface="Trebuchet M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42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latin typeface="Trebuchet MS" charset="0"/>
                <a:ea typeface="ＭＳ Ｐゴシック" charset="0"/>
                <a:cs typeface="ＭＳ Ｐゴシック" charset="0"/>
              </a:rPr>
              <a:t>Computer Fraud and Abuse 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Intentional Conduct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Knowingly transmitting a 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“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program, information, code, or command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”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 resulting in 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“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damage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”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 to a 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“</a:t>
            </a:r>
            <a:r>
              <a:rPr lang="en-US" altLang="ja-JP" dirty="0">
                <a:latin typeface="Trebuchet MS" charset="0"/>
                <a:ea typeface="ＭＳ Ｐゴシック" charset="0"/>
              </a:rPr>
              <a:t>protected computer</a:t>
            </a:r>
            <a:r>
              <a:rPr lang="ja-JP" altLang="en-US" dirty="0">
                <a:latin typeface="Trebuchet MS" charset="0"/>
                <a:ea typeface="ＭＳ Ｐゴシック" charset="0"/>
              </a:rPr>
              <a:t>”</a:t>
            </a:r>
            <a:endParaRPr lang="en-US" altLang="ja-JP" dirty="0">
              <a:latin typeface="Trebuchet MS" charset="0"/>
              <a:ea typeface="ＭＳ Ｐゴシック" charset="0"/>
            </a:endParaRPr>
          </a:p>
          <a:p>
            <a:pPr lvl="1"/>
            <a:endParaRPr lang="en-US" sz="900" dirty="0">
              <a:latin typeface="Trebuchet MS" charset="0"/>
              <a:ea typeface="ＭＳ Ｐゴシック" charset="0"/>
            </a:endParaRPr>
          </a:p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Reckless Conduct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Intentional unauthorized access causing damage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Outsiders only</a:t>
            </a:r>
          </a:p>
          <a:p>
            <a:pPr lvl="1"/>
            <a:endParaRPr lang="en-US" sz="900" dirty="0">
              <a:latin typeface="Trebuchet MS" charset="0"/>
              <a:ea typeface="ＭＳ Ｐゴシック" charset="0"/>
            </a:endParaRPr>
          </a:p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Negligent Conduct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Unauthorized access causing damage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Outsiders only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Misdemeanor</a:t>
            </a:r>
          </a:p>
        </p:txBody>
      </p:sp>
    </p:spTree>
    <p:extLst>
      <p:ext uri="{BB962C8B-B14F-4D97-AF65-F5344CB8AC3E}">
        <p14:creationId xmlns:p14="http://schemas.microsoft.com/office/powerpoint/2010/main" val="87655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Cybercrime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Mitchell Frost – University of Akron</a:t>
            </a:r>
          </a:p>
          <a:p>
            <a:pPr lvl="1"/>
            <a:r>
              <a:rPr lang="en-US" dirty="0"/>
              <a:t>Website defacement/DOS</a:t>
            </a:r>
          </a:p>
          <a:p>
            <a:pPr lvl="1"/>
            <a:r>
              <a:rPr lang="en-US" dirty="0"/>
              <a:t>30 Months Prison</a:t>
            </a:r>
          </a:p>
          <a:p>
            <a:pPr>
              <a:spcBef>
                <a:spcPts val="1248"/>
              </a:spcBef>
            </a:pPr>
            <a:r>
              <a:rPr lang="en-US" dirty="0"/>
              <a:t>Chris Correa</a:t>
            </a:r>
          </a:p>
          <a:p>
            <a:pPr lvl="1"/>
            <a:r>
              <a:rPr lang="en-US" dirty="0"/>
              <a:t>Cardinals Front Office</a:t>
            </a:r>
          </a:p>
          <a:p>
            <a:pPr lvl="1"/>
            <a:r>
              <a:rPr lang="en-US" dirty="0"/>
              <a:t>48 Months Prison (2 draft picks, $2 million)</a:t>
            </a:r>
          </a:p>
          <a:p>
            <a:pPr>
              <a:spcBef>
                <a:spcPts val="1248"/>
              </a:spcBef>
            </a:pPr>
            <a:r>
              <a:rPr lang="en-US" dirty="0"/>
              <a:t>Danielle </a:t>
            </a:r>
            <a:r>
              <a:rPr lang="en-US" dirty="0" err="1"/>
              <a:t>Duann</a:t>
            </a:r>
            <a:r>
              <a:rPr lang="en-US" dirty="0"/>
              <a:t> – Organ Donation Center</a:t>
            </a:r>
          </a:p>
          <a:p>
            <a:pPr lvl="1"/>
            <a:r>
              <a:rPr lang="en-US" dirty="0"/>
              <a:t>Disgruntled IT Manager</a:t>
            </a:r>
          </a:p>
          <a:p>
            <a:pPr lvl="1"/>
            <a:r>
              <a:rPr lang="en-US" dirty="0"/>
              <a:t>Deleted files</a:t>
            </a:r>
          </a:p>
          <a:p>
            <a:pPr lvl="1"/>
            <a:r>
              <a:rPr lang="en-US" dirty="0"/>
              <a:t>24 Months Prison</a:t>
            </a:r>
          </a:p>
          <a:p>
            <a:endParaRPr lang="en-US" sz="1900" dirty="0"/>
          </a:p>
          <a:p>
            <a:pPr marL="0" indent="0" algn="r">
              <a:buNone/>
            </a:pPr>
            <a:r>
              <a:rPr lang="en-US" dirty="0">
                <a:hlinkClick r:id="rId2"/>
              </a:rPr>
              <a:t>cybercrime.gov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182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</a:pPr>
            <a:r>
              <a:rPr lang="en-US" sz="4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Law Enforcement</a:t>
            </a:r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066314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00050" lvl="1" indent="0">
              <a:spcBef>
                <a:spcPts val="300"/>
              </a:spcBef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FBI/</a:t>
            </a:r>
            <a:r>
              <a:rPr lang="en-US" sz="2800" b="0" i="0" u="none" strike="noStrike" cap="none" dirty="0" err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Infragard</a:t>
            </a:r>
            <a:endParaRPr lang="en-US" sz="2800" b="0" i="0" u="none" strike="noStrike" cap="none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00050" lvl="1" indent="0" algn="r">
              <a:spcBef>
                <a:spcPts val="300"/>
              </a:spcBef>
              <a:buNone/>
            </a:pPr>
            <a:r>
              <a:rPr lang="en-US" dirty="0"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fbi.gov/investigate/cyber</a:t>
            </a:r>
            <a:br>
              <a:rPr lang="en-US" dirty="0"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800" b="0" i="0" u="sng" strike="noStrike" cap="none" dirty="0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infragard.net</a:t>
            </a:r>
            <a:endParaRPr dirty="0"/>
          </a:p>
          <a:p>
            <a:pPr marL="400050" marR="0" lvl="1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DHS - CERT </a:t>
            </a:r>
          </a:p>
          <a:p>
            <a:pPr marL="400050" marR="0" lvl="1" indent="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us-cert.gov</a:t>
            </a:r>
            <a:endParaRPr dirty="0"/>
          </a:p>
          <a:p>
            <a:pPr marL="400050" marR="0" lvl="1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DOJ - CCHIPS </a:t>
            </a:r>
          </a:p>
          <a:p>
            <a:pPr marL="400050" marR="0" lvl="1" indent="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justice.gov/criminal/cybercrime/</a:t>
            </a:r>
            <a:endParaRPr dirty="0"/>
          </a:p>
          <a:p>
            <a:pPr marL="400050" marR="0" lvl="1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Secret Service – ECTF </a:t>
            </a:r>
          </a:p>
          <a:p>
            <a:pPr marL="400050" marR="0" lvl="1" indent="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7"/>
              </a:rPr>
              <a:t>secretservice.gov</a:t>
            </a:r>
            <a:endParaRPr dirty="0"/>
          </a:p>
          <a:p>
            <a:pPr marL="400050" marR="0" lvl="1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Internet Crime Complaint Center </a:t>
            </a:r>
          </a:p>
          <a:p>
            <a:pPr marL="400050" marR="0" lvl="1" indent="0" algn="r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 b="0" i="0" u="sng" strike="noStrike" cap="none" dirty="0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8"/>
              </a:rPr>
              <a:t>ic3.gov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3589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Cybercrime Reporting/Prosecution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High percentage?</a:t>
            </a:r>
          </a:p>
          <a:p>
            <a:r>
              <a:rPr lang="en-US" dirty="0">
                <a:latin typeface="Trebuchet MS" charset="0"/>
                <a:ea typeface="ＭＳ Ｐゴシック" charset="0"/>
                <a:cs typeface="ＭＳ Ｐゴシック" charset="0"/>
              </a:rPr>
              <a:t>Why?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Bad publicity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Lose control, waste time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Jurisdiction (domestic or international)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Anonymity</a:t>
            </a:r>
          </a:p>
          <a:p>
            <a:pPr lvl="1"/>
            <a:r>
              <a:rPr lang="en-US" dirty="0">
                <a:latin typeface="Trebuchet MS" charset="0"/>
                <a:ea typeface="ＭＳ Ｐゴシック" charset="0"/>
              </a:rPr>
              <a:t>Not always required</a:t>
            </a:r>
          </a:p>
        </p:txBody>
      </p:sp>
    </p:spTree>
    <p:extLst>
      <p:ext uri="{BB962C8B-B14F-4D97-AF65-F5344CB8AC3E}">
        <p14:creationId xmlns:p14="http://schemas.microsoft.com/office/powerpoint/2010/main" val="341903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21" y="4413974"/>
            <a:ext cx="7800641" cy="19525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E305A5-1F01-6D41-B2B3-7A09F1FD8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86" y="100433"/>
            <a:ext cx="7643973" cy="41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40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12053</TotalTime>
  <Words>403</Words>
  <Application>Microsoft Macintosh PowerPoint</Application>
  <PresentationFormat>On-screen Show (4:3)</PresentationFormat>
  <Paragraphs>102</Paragraphs>
  <Slides>25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Trebuchet MS</vt:lpstr>
      <vt:lpstr>Office Theme</vt:lpstr>
      <vt:lpstr>Criminological Perspective to Cybersecurity</vt:lpstr>
      <vt:lpstr>Decisions/Behavior?</vt:lpstr>
      <vt:lpstr>Traditional Crime Prevention?</vt:lpstr>
      <vt:lpstr>Computer Fraud and Abuse Act</vt:lpstr>
      <vt:lpstr>Computer Fraud and Abuse Act</vt:lpstr>
      <vt:lpstr>Cybercrime Cases</vt:lpstr>
      <vt:lpstr>Law Enforcement</vt:lpstr>
      <vt:lpstr>Cybercrime Reporting/Prosecution</vt:lpstr>
      <vt:lpstr>PowerPoint Presentation</vt:lpstr>
      <vt:lpstr>US crime rate per 100k</vt:lpstr>
      <vt:lpstr>Crime Science</vt:lpstr>
      <vt:lpstr>Situational Crime Prevention</vt:lpstr>
      <vt:lpstr>US crime rate per 100k</vt:lpstr>
      <vt:lpstr>PowerPoint Presentation</vt:lpstr>
      <vt:lpstr>PowerPoint Presentation</vt:lpstr>
      <vt:lpstr>Organizational Cybervictimization</vt:lpstr>
      <vt:lpstr>Why not follow best practice?</vt:lpstr>
      <vt:lpstr>PowerPoint Presentation</vt:lpstr>
      <vt:lpstr>Pew Pew Maps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Stockman</dc:creator>
  <cp:lastModifiedBy>Stockman, Mark (stockmma)</cp:lastModifiedBy>
  <cp:revision>68</cp:revision>
  <dcterms:created xsi:type="dcterms:W3CDTF">2015-02-04T13:49:06Z</dcterms:created>
  <dcterms:modified xsi:type="dcterms:W3CDTF">2022-08-29T13:44:53Z</dcterms:modified>
</cp:coreProperties>
</file>